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208" d="100"/>
          <a:sy n="208" d="100"/>
        </p:scale>
        <p:origin x="-944" y="-11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CD985E08-9B7B-4BA7-82D6-70BB73BD64CF}" type="datetimeFigureOut">
              <a:rPr lang="en-US" smtClean="0"/>
              <a:t>3/3/15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7794DAC7-47B5-4906-A636-A69DB89BF8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E3keLeMwfHY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5" Type="http://schemas.microsoft.com/office/2007/relationships/hdphoto" Target="../media/hdphoto2.wdp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Tim Greer</a:t>
            </a:r>
          </a:p>
          <a:p>
            <a:r>
              <a:rPr lang="en-US" dirty="0" smtClean="0"/>
              <a:t>Chad Spensky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Turing Machine Lecture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600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do an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write all ones to the tape, forever!</a:t>
            </a:r>
          </a:p>
          <a:p>
            <a:endParaRPr lang="en-US" dirty="0"/>
          </a:p>
          <a:p>
            <a:r>
              <a:rPr lang="en-US" b="1" dirty="0" smtClean="0"/>
              <a:t>States: </a:t>
            </a:r>
            <a:r>
              <a:rPr lang="en-US" dirty="0" smtClean="0"/>
              <a:t>Start, Write</a:t>
            </a:r>
          </a:p>
          <a:p>
            <a:endParaRPr lang="en-US" b="1" dirty="0"/>
          </a:p>
          <a:p>
            <a:r>
              <a:rPr lang="en-US" b="1" dirty="0" smtClean="0"/>
              <a:t>Actions/Transitions:</a:t>
            </a:r>
          </a:p>
          <a:p>
            <a:pPr lvl="1"/>
            <a:r>
              <a:rPr lang="en-US" b="1" dirty="0" smtClean="0"/>
              <a:t>Start: 				</a:t>
            </a:r>
            <a:r>
              <a:rPr lang="en-US" dirty="0" smtClean="0"/>
              <a:t>	GOTO </a:t>
            </a:r>
            <a:r>
              <a:rPr lang="en-US" b="1" dirty="0" smtClean="0"/>
              <a:t>Write</a:t>
            </a:r>
            <a:endParaRPr lang="en-US" dirty="0" smtClean="0"/>
          </a:p>
          <a:p>
            <a:pPr lvl="1"/>
            <a:r>
              <a:rPr lang="en-US" b="1" dirty="0" smtClean="0"/>
              <a:t>Write: </a:t>
            </a:r>
            <a:r>
              <a:rPr lang="en-US" dirty="0"/>
              <a:t>Erase, Write(1), Move L 1 </a:t>
            </a:r>
            <a:r>
              <a:rPr lang="en-US" dirty="0" smtClean="0"/>
              <a:t>step	</a:t>
            </a:r>
            <a:r>
              <a:rPr lang="en-US" dirty="0"/>
              <a:t>GOTO </a:t>
            </a:r>
            <a:r>
              <a:rPr lang="en-US" b="1" dirty="0"/>
              <a:t>Write</a:t>
            </a:r>
            <a:endParaRPr lang="en-US" dirty="0"/>
          </a:p>
          <a:p>
            <a:pPr lvl="1"/>
            <a:endParaRPr lang="en-US" b="1" dirty="0" smtClean="0"/>
          </a:p>
          <a:p>
            <a:pPr lvl="1"/>
            <a:endParaRPr lang="en-US" b="1" dirty="0"/>
          </a:p>
        </p:txBody>
      </p:sp>
      <p:sp>
        <p:nvSpPr>
          <p:cNvPr id="5" name="Oval 4"/>
          <p:cNvSpPr/>
          <p:nvPr/>
        </p:nvSpPr>
        <p:spPr>
          <a:xfrm>
            <a:off x="1600200" y="5410200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4343400" y="5410200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5" idx="6"/>
            <a:endCxn id="6" idx="2"/>
          </p:cNvCxnSpPr>
          <p:nvPr/>
        </p:nvCxnSpPr>
        <p:spPr>
          <a:xfrm>
            <a:off x="3048000" y="5791200"/>
            <a:ext cx="12954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6"/>
            <a:endCxn id="6" idx="7"/>
          </p:cNvCxnSpPr>
          <p:nvPr/>
        </p:nvCxnSpPr>
        <p:spPr>
          <a:xfrm flipH="1" flipV="1">
            <a:off x="5579175" y="5521792"/>
            <a:ext cx="212025" cy="269408"/>
          </a:xfrm>
          <a:prstGeom prst="curvedConnector4">
            <a:avLst>
              <a:gd name="adj1" fmla="val -107817"/>
              <a:gd name="adj2" fmla="val 22627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14923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alternate 1’s and 0’s</a:t>
            </a:r>
          </a:p>
          <a:p>
            <a:endParaRPr lang="en-US" dirty="0" smtClean="0"/>
          </a:p>
          <a:p>
            <a:r>
              <a:rPr lang="en-US" b="1" dirty="0"/>
              <a:t>States: </a:t>
            </a:r>
            <a:r>
              <a:rPr lang="en-US" dirty="0"/>
              <a:t>Start, </a:t>
            </a:r>
            <a:r>
              <a:rPr lang="en-US" dirty="0" smtClean="0"/>
              <a:t>Write1, Write0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Actions/Transitions:</a:t>
            </a:r>
          </a:p>
          <a:p>
            <a:pPr lvl="1"/>
            <a:r>
              <a:rPr lang="en-US" b="1" dirty="0"/>
              <a:t>Start: 				</a:t>
            </a:r>
            <a:r>
              <a:rPr lang="en-US" dirty="0"/>
              <a:t>	GOTO </a:t>
            </a:r>
            <a:r>
              <a:rPr lang="en-US" b="1" dirty="0" smtClean="0"/>
              <a:t>Write1</a:t>
            </a:r>
            <a:endParaRPr lang="en-US" dirty="0"/>
          </a:p>
          <a:p>
            <a:pPr lvl="1"/>
            <a:r>
              <a:rPr lang="en-US" b="1" dirty="0" smtClean="0"/>
              <a:t>Write1: </a:t>
            </a:r>
            <a:r>
              <a:rPr lang="en-US" dirty="0" smtClean="0"/>
              <a:t>Erase, Write(1), Move L 1 step	GOTO </a:t>
            </a:r>
            <a:r>
              <a:rPr lang="en-US" b="1" dirty="0" smtClean="0"/>
              <a:t>Write0</a:t>
            </a:r>
          </a:p>
          <a:p>
            <a:pPr lvl="1"/>
            <a:r>
              <a:rPr lang="en-US" b="1" dirty="0" smtClean="0"/>
              <a:t>Write0: </a:t>
            </a:r>
            <a:r>
              <a:rPr lang="en-US" dirty="0"/>
              <a:t>Erase, Write</a:t>
            </a:r>
            <a:r>
              <a:rPr lang="en-US" dirty="0" smtClean="0"/>
              <a:t>(0)</a:t>
            </a:r>
            <a:r>
              <a:rPr lang="en-US" dirty="0"/>
              <a:t>, Move L 1 step	GOTO </a:t>
            </a:r>
            <a:r>
              <a:rPr lang="en-US" b="1" dirty="0" smtClean="0"/>
              <a:t>Write1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066800" y="5791200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543300" y="5791200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Write1</a:t>
            </a:r>
            <a:endParaRPr lang="en-US" dirty="0"/>
          </a:p>
        </p:txBody>
      </p:sp>
      <p:cxnSp>
        <p:nvCxnSpPr>
          <p:cNvPr id="6" name="Straight Arrow Connector 5"/>
          <p:cNvCxnSpPr>
            <a:stCxn id="4" idx="6"/>
            <a:endCxn id="5" idx="2"/>
          </p:cNvCxnSpPr>
          <p:nvPr/>
        </p:nvCxnSpPr>
        <p:spPr>
          <a:xfrm>
            <a:off x="2514600" y="6172200"/>
            <a:ext cx="10287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6019800" y="5791200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Write0</a:t>
            </a:r>
            <a:endParaRPr lang="en-US" dirty="0"/>
          </a:p>
        </p:txBody>
      </p:sp>
      <p:cxnSp>
        <p:nvCxnSpPr>
          <p:cNvPr id="9" name="Straight Arrow Connector 8"/>
          <p:cNvCxnSpPr>
            <a:stCxn id="5" idx="6"/>
            <a:endCxn id="8" idx="2"/>
          </p:cNvCxnSpPr>
          <p:nvPr/>
        </p:nvCxnSpPr>
        <p:spPr>
          <a:xfrm>
            <a:off x="4991100" y="6172200"/>
            <a:ext cx="10287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endCxn id="5" idx="0"/>
          </p:cNvCxnSpPr>
          <p:nvPr/>
        </p:nvCxnSpPr>
        <p:spPr>
          <a:xfrm rot="10800000">
            <a:off x="4267200" y="5791200"/>
            <a:ext cx="3200400" cy="381000"/>
          </a:xfrm>
          <a:prstGeom prst="curvedConnector4">
            <a:avLst>
              <a:gd name="adj1" fmla="val -18734"/>
              <a:gd name="adj2" fmla="val 219292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579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Replace 1’s with 0’s and 0’s with 1’s</a:t>
            </a:r>
          </a:p>
          <a:p>
            <a:endParaRPr lang="en-US" dirty="0"/>
          </a:p>
          <a:p>
            <a:r>
              <a:rPr lang="en-US" b="1" dirty="0"/>
              <a:t>States: </a:t>
            </a:r>
            <a:r>
              <a:rPr lang="en-US" dirty="0"/>
              <a:t>Start, </a:t>
            </a:r>
            <a:r>
              <a:rPr lang="en-US" dirty="0" smtClean="0"/>
              <a:t>Replace</a:t>
            </a:r>
            <a:endParaRPr lang="en-US" dirty="0"/>
          </a:p>
          <a:p>
            <a:endParaRPr lang="en-US" b="1" dirty="0"/>
          </a:p>
          <a:p>
            <a:r>
              <a:rPr lang="en-US" b="1" dirty="0"/>
              <a:t>Actions/Transitions:</a:t>
            </a:r>
          </a:p>
          <a:p>
            <a:pPr lvl="1"/>
            <a:r>
              <a:rPr lang="en-US" b="1" dirty="0"/>
              <a:t>Start: 				</a:t>
            </a:r>
            <a:r>
              <a:rPr lang="en-US" dirty="0"/>
              <a:t>	GOTO </a:t>
            </a:r>
            <a:r>
              <a:rPr lang="en-US" b="1" dirty="0"/>
              <a:t>Write1</a:t>
            </a:r>
            <a:endParaRPr lang="en-US" dirty="0"/>
          </a:p>
          <a:p>
            <a:pPr lvl="1"/>
            <a:r>
              <a:rPr lang="en-US" b="1" dirty="0" smtClean="0"/>
              <a:t>Replace: </a:t>
            </a:r>
            <a:r>
              <a:rPr lang="en-US" i="1" dirty="0" err="1" smtClean="0"/>
              <a:t>val</a:t>
            </a:r>
            <a:r>
              <a:rPr lang="en-US" i="1" dirty="0" smtClean="0"/>
              <a:t> = </a:t>
            </a:r>
            <a:r>
              <a:rPr lang="en-US" dirty="0" smtClean="0"/>
              <a:t>Read</a:t>
            </a:r>
          </a:p>
          <a:p>
            <a:pPr lvl="2"/>
            <a:r>
              <a:rPr lang="en-US" dirty="0" smtClean="0"/>
              <a:t>If </a:t>
            </a:r>
            <a:r>
              <a:rPr lang="en-US" i="1" dirty="0" err="1" smtClean="0"/>
              <a:t>val</a:t>
            </a:r>
            <a:r>
              <a:rPr lang="en-US" dirty="0" smtClean="0"/>
              <a:t> == 1: Erase, Write(0), Move L 1 step	GOTO </a:t>
            </a:r>
            <a:r>
              <a:rPr lang="en-US" b="1" dirty="0" smtClean="0"/>
              <a:t>Replace</a:t>
            </a:r>
          </a:p>
          <a:p>
            <a:pPr lvl="2"/>
            <a:r>
              <a:rPr lang="en-US" dirty="0"/>
              <a:t>If </a:t>
            </a:r>
            <a:r>
              <a:rPr lang="en-US" i="1" dirty="0" err="1"/>
              <a:t>val</a:t>
            </a:r>
            <a:r>
              <a:rPr lang="en-US" dirty="0"/>
              <a:t> == </a:t>
            </a:r>
            <a:r>
              <a:rPr lang="en-US" dirty="0" smtClean="0"/>
              <a:t>0: </a:t>
            </a:r>
            <a:r>
              <a:rPr lang="en-US" dirty="0"/>
              <a:t>Erase, Write</a:t>
            </a:r>
            <a:r>
              <a:rPr lang="en-US" dirty="0" smtClean="0"/>
              <a:t>(1)</a:t>
            </a:r>
            <a:r>
              <a:rPr lang="en-US" dirty="0"/>
              <a:t>, Move L 1 step	GOTO </a:t>
            </a:r>
            <a:r>
              <a:rPr lang="en-US" b="1" dirty="0" smtClean="0"/>
              <a:t>Replace</a:t>
            </a:r>
            <a:endParaRPr lang="en-US" dirty="0"/>
          </a:p>
          <a:p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125287" y="5788741"/>
            <a:ext cx="1447800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Start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868486" y="5788741"/>
            <a:ext cx="1853853" cy="7620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</a:t>
            </a:r>
          </a:p>
        </p:txBody>
      </p:sp>
      <p:cxnSp>
        <p:nvCxnSpPr>
          <p:cNvPr id="6" name="Straight Arrow Connector 5"/>
          <p:cNvCxnSpPr>
            <a:stCxn id="4" idx="6"/>
            <a:endCxn id="5" idx="2"/>
          </p:cNvCxnSpPr>
          <p:nvPr/>
        </p:nvCxnSpPr>
        <p:spPr>
          <a:xfrm>
            <a:off x="3573087" y="6169741"/>
            <a:ext cx="129539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urved Connector 6"/>
          <p:cNvCxnSpPr>
            <a:stCxn id="5" idx="6"/>
            <a:endCxn id="5" idx="7"/>
          </p:cNvCxnSpPr>
          <p:nvPr/>
        </p:nvCxnSpPr>
        <p:spPr>
          <a:xfrm flipH="1" flipV="1">
            <a:off x="6450849" y="5900333"/>
            <a:ext cx="271490" cy="269408"/>
          </a:xfrm>
          <a:prstGeom prst="curvedConnector4">
            <a:avLst>
              <a:gd name="adj1" fmla="val -84202"/>
              <a:gd name="adj2" fmla="val 226274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3066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turn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209800"/>
            <a:ext cx="6096000" cy="42025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276600" y="4038600"/>
            <a:ext cx="278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halkduster"/>
                <a:cs typeface="Chalkduster"/>
              </a:rPr>
              <a:t>To the white board</a:t>
            </a:r>
            <a:r>
              <a:rPr lang="en-US" dirty="0" smtClean="0">
                <a:latin typeface="Chalkduster"/>
                <a:cs typeface="Chalkduster"/>
              </a:rPr>
              <a:t>!</a:t>
            </a:r>
            <a:endParaRPr lang="en-US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916548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Who Was Turing?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72000" cy="4525963"/>
          </a:xfrm>
        </p:spPr>
        <p:txBody>
          <a:bodyPr/>
          <a:lstStyle/>
          <a:p>
            <a:r>
              <a:rPr lang="en-US" dirty="0" smtClean="0"/>
              <a:t>Alan Turing (1912-1954)</a:t>
            </a:r>
          </a:p>
          <a:p>
            <a:pPr lvl="1"/>
            <a:r>
              <a:rPr lang="en-US" sz="2000" dirty="0" smtClean="0"/>
              <a:t>Computer scientist, mathematician, logician, cryptanalyst, philosopher, mathematical biologist, and marathon runner</a:t>
            </a:r>
          </a:p>
          <a:p>
            <a:pPr lvl="1"/>
            <a:r>
              <a:rPr lang="en-US" sz="2000" dirty="0" smtClean="0"/>
              <a:t>Two greatest achievements</a:t>
            </a:r>
          </a:p>
          <a:p>
            <a:pPr lvl="2"/>
            <a:r>
              <a:rPr lang="en-US" sz="1600" dirty="0" smtClean="0"/>
              <a:t>Turing Test and Turing Machine</a:t>
            </a:r>
          </a:p>
          <a:p>
            <a:pPr lvl="1"/>
            <a:r>
              <a:rPr lang="en-US" sz="2000" dirty="0" smtClean="0"/>
              <a:t>For more information, see “Alan Turing: The Enigma” or </a:t>
            </a:r>
            <a:r>
              <a:rPr lang="en-US" sz="2000" i="1" dirty="0" smtClean="0"/>
              <a:t>The Imitation Game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1600" y="1742562"/>
            <a:ext cx="3381375" cy="422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4716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Turing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Alan turning hypothesized that some day computers would be indistinguishable from humans </a:t>
            </a:r>
          </a:p>
          <a:p>
            <a:endParaRPr lang="en-US" dirty="0" smtClean="0"/>
          </a:p>
          <a:p>
            <a:r>
              <a:rPr lang="en-US" dirty="0" smtClean="0"/>
              <a:t>If the computer can sufficiently fool a human, it has passed the “Turing Test”</a:t>
            </a:r>
          </a:p>
          <a:p>
            <a:endParaRPr lang="en-US" dirty="0"/>
          </a:p>
          <a:p>
            <a:r>
              <a:rPr lang="en-US" dirty="0" smtClean="0"/>
              <a:t>Artificial Intelligence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https</a:t>
            </a:r>
            <a:r>
              <a:rPr lang="en-US" dirty="0" smtClean="0"/>
              <a:t>://www.youtube.com/watch?v=1uDa7jkIztw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45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 to the Turing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computer?</a:t>
            </a:r>
          </a:p>
          <a:p>
            <a:r>
              <a:rPr lang="en-US" dirty="0" smtClean="0"/>
              <a:t>What can computers understand?</a:t>
            </a:r>
          </a:p>
          <a:p>
            <a:r>
              <a:rPr lang="en-US" dirty="0" smtClean="0"/>
              <a:t>How can we change what the computer does?</a:t>
            </a:r>
          </a:p>
          <a:p>
            <a:r>
              <a:rPr lang="en-US" dirty="0" smtClean="0"/>
              <a:t>What does a Turing Machine have to do with any of this?</a:t>
            </a: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3875249"/>
            <a:ext cx="3810000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44463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Turing Machine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Computers understand 1s and 0s (binary)</a:t>
            </a:r>
          </a:p>
          <a:p>
            <a:pPr lvl="1"/>
            <a:r>
              <a:rPr lang="en-US" dirty="0" smtClean="0"/>
              <a:t>Everything a computer does is because it has processed 1s and 0s</a:t>
            </a:r>
          </a:p>
          <a:p>
            <a:pPr lvl="2"/>
            <a:r>
              <a:rPr lang="en-US" dirty="0" smtClean="0"/>
              <a:t>Japanese philosophy</a:t>
            </a:r>
          </a:p>
          <a:p>
            <a:r>
              <a:rPr lang="en-US" dirty="0" smtClean="0"/>
              <a:t>Computers can read and write</a:t>
            </a:r>
          </a:p>
          <a:p>
            <a:pPr lvl="1"/>
            <a:r>
              <a:rPr lang="en-US" dirty="0" smtClean="0"/>
              <a:t>Quiz: how might a computer write a 4?</a:t>
            </a:r>
          </a:p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4572000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4664569"/>
            <a:ext cx="1969851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64808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>
              <a:hlinkClick r:id="rId2"/>
            </a:endParaRPr>
          </a:p>
          <a:p>
            <a:endParaRPr lang="en-US" dirty="0">
              <a:hlinkClick r:id="rId2"/>
            </a:endParaRP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 smtClean="0">
                <a:hlinkClick r:id="rId2"/>
              </a:rPr>
              <a:t>://www.youtube.com/watch?v=E3keLeMwfHY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Quiz</a:t>
            </a:r>
            <a:r>
              <a:rPr lang="en-US" dirty="0" smtClean="0"/>
              <a:t>: what does this mean we have really created?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106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the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8229600" cy="47244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 </a:t>
            </a:r>
            <a:r>
              <a:rPr lang="en-US" b="1" dirty="0" smtClean="0"/>
              <a:t>tape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</a:t>
            </a:r>
            <a:r>
              <a:rPr lang="en-US" b="1" dirty="0" smtClean="0"/>
              <a:t>read </a:t>
            </a:r>
            <a:r>
              <a:rPr lang="en-US" dirty="0" smtClean="0"/>
              <a:t>head (To read the tape)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</a:t>
            </a:r>
            <a:r>
              <a:rPr lang="en-US" b="1" dirty="0" smtClean="0"/>
              <a:t>write</a:t>
            </a:r>
            <a:r>
              <a:rPr lang="en-US" dirty="0" smtClean="0"/>
              <a:t> head (To write to the tape)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ability to </a:t>
            </a:r>
            <a:r>
              <a:rPr lang="en-US" b="1" dirty="0" smtClean="0"/>
              <a:t>move</a:t>
            </a:r>
            <a:r>
              <a:rPr lang="en-US" dirty="0" smtClean="0"/>
              <a:t> the tape Left and Right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</a:t>
            </a:r>
            <a:r>
              <a:rPr lang="en-US" b="1" dirty="0" smtClean="0"/>
              <a:t>brain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4980" r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33600" y="1600200"/>
            <a:ext cx="1524000" cy="1143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667" b="100000" l="0" r="9711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34000" y="1981200"/>
            <a:ext cx="1485900" cy="14859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/>
          <a:srcRect l="28670" t="31265" r="1942" b="61850"/>
          <a:stretch/>
        </p:blipFill>
        <p:spPr>
          <a:xfrm rot="19696572">
            <a:off x="5436949" y="3479733"/>
            <a:ext cx="2584469" cy="256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10400" y="4419600"/>
            <a:ext cx="1522953" cy="1143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0800" y="5486400"/>
            <a:ext cx="13335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9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438400"/>
            <a:ext cx="63500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083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Program?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 set of different </a:t>
            </a:r>
            <a:r>
              <a:rPr lang="en-US" b="1" dirty="0" smtClean="0"/>
              <a:t>states</a:t>
            </a:r>
          </a:p>
          <a:p>
            <a:pPr lvl="1"/>
            <a:r>
              <a:rPr lang="en-US" dirty="0" smtClean="0"/>
              <a:t>Example: Start, State1, State2 End</a:t>
            </a:r>
            <a:endParaRPr lang="en-US" dirty="0"/>
          </a:p>
          <a:p>
            <a:pPr marL="411480" lvl="1" indent="0">
              <a:buNone/>
            </a:pPr>
            <a:endParaRPr lang="en-US" dirty="0" smtClean="0"/>
          </a:p>
          <a:p>
            <a:pPr marL="411480" lvl="1" indent="0">
              <a:buNone/>
            </a:pPr>
            <a:endParaRPr lang="en-US" dirty="0"/>
          </a:p>
          <a:p>
            <a:r>
              <a:rPr lang="en-US" dirty="0" smtClean="0"/>
              <a:t>Each state has a set of </a:t>
            </a:r>
            <a:r>
              <a:rPr lang="en-US" b="1" dirty="0" smtClean="0"/>
              <a:t>actions </a:t>
            </a:r>
            <a:r>
              <a:rPr lang="en-US" dirty="0" smtClean="0"/>
              <a:t>that depend on the tape value</a:t>
            </a:r>
          </a:p>
          <a:p>
            <a:pPr lvl="1"/>
            <a:r>
              <a:rPr lang="en-US" dirty="0" smtClean="0"/>
              <a:t>Actions: Write, Erase, Move Left or Right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Each state also defines the </a:t>
            </a:r>
            <a:r>
              <a:rPr lang="en-US" b="1" dirty="0" smtClean="0"/>
              <a:t>next state </a:t>
            </a:r>
            <a:r>
              <a:rPr lang="en-US" dirty="0" smtClean="0"/>
              <a:t>to go to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839469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144</TotalTime>
  <Words>389</Words>
  <Application>Microsoft Macintosh PowerPoint</Application>
  <PresentationFormat>On-screen Show (4:3)</PresentationFormat>
  <Paragraphs>97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Apothecary</vt:lpstr>
      <vt:lpstr>Turing Machine Lecture</vt:lpstr>
      <vt:lpstr>Who Was Turing?</vt:lpstr>
      <vt:lpstr>Turing Test</vt:lpstr>
      <vt:lpstr>Intro to the Turing Machine</vt:lpstr>
      <vt:lpstr>Turing Machine Concepts</vt:lpstr>
      <vt:lpstr>The Goal</vt:lpstr>
      <vt:lpstr>What are the components</vt:lpstr>
      <vt:lpstr>How does it work?</vt:lpstr>
      <vt:lpstr>What is a Program?</vt:lpstr>
      <vt:lpstr>Let’s do an Example</vt:lpstr>
      <vt:lpstr>Example 2</vt:lpstr>
      <vt:lpstr>Example 3</vt:lpstr>
      <vt:lpstr>Your turn</vt:lpstr>
    </vt:vector>
  </TitlesOfParts>
  <Company>MIT Lincoln Laboratory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Turing Machine Lecture</dc:title>
  <dc:creator>Authorized User</dc:creator>
  <cp:lastModifiedBy>Chad Spensky</cp:lastModifiedBy>
  <cp:revision>12</cp:revision>
  <dcterms:created xsi:type="dcterms:W3CDTF">2015-03-03T21:16:05Z</dcterms:created>
  <dcterms:modified xsi:type="dcterms:W3CDTF">2015-03-03T23:51:57Z</dcterms:modified>
</cp:coreProperties>
</file>

<file path=docProps/thumbnail.jpeg>
</file>